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63" r:id="rId6"/>
    <p:sldId id="264" r:id="rId7"/>
    <p:sldId id="272" r:id="rId8"/>
    <p:sldId id="273" r:id="rId9"/>
    <p:sldId id="274" r:id="rId10"/>
    <p:sldId id="265" r:id="rId11"/>
    <p:sldId id="275" r:id="rId12"/>
    <p:sldId id="27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43FB-0EBB-48E6-BEBD-2EF4A4006C50}" type="datetimeFigureOut">
              <a:rPr lang="ru-RU" smtClean="0"/>
              <a:t>26.02.2025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F1881-FCA2-4D96-85C8-97E589D1BCE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2220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43FB-0EBB-48E6-BEBD-2EF4A4006C50}" type="datetimeFigureOut">
              <a:rPr lang="ru-RU" smtClean="0"/>
              <a:t>26.02.2025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F1881-FCA2-4D96-85C8-97E589D1BCE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9071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43FB-0EBB-48E6-BEBD-2EF4A4006C50}" type="datetimeFigureOut">
              <a:rPr lang="ru-RU" smtClean="0"/>
              <a:t>26.02.2025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F1881-FCA2-4D96-85C8-97E589D1BCE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4356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43FB-0EBB-48E6-BEBD-2EF4A4006C50}" type="datetimeFigureOut">
              <a:rPr lang="ru-RU" smtClean="0"/>
              <a:t>26.02.2025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F1881-FCA2-4D96-85C8-97E589D1BCE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180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43FB-0EBB-48E6-BEBD-2EF4A4006C50}" type="datetimeFigureOut">
              <a:rPr lang="ru-RU" smtClean="0"/>
              <a:t>26.02.2025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F1881-FCA2-4D96-85C8-97E589D1BCE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2916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43FB-0EBB-48E6-BEBD-2EF4A4006C50}" type="datetimeFigureOut">
              <a:rPr lang="ru-RU" smtClean="0"/>
              <a:t>26.02.2025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F1881-FCA2-4D96-85C8-97E589D1BCE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6592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43FB-0EBB-48E6-BEBD-2EF4A4006C50}" type="datetimeFigureOut">
              <a:rPr lang="ru-RU" smtClean="0"/>
              <a:t>26.02.2025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F1881-FCA2-4D96-85C8-97E589D1BCE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1987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43FB-0EBB-48E6-BEBD-2EF4A4006C50}" type="datetimeFigureOut">
              <a:rPr lang="ru-RU" smtClean="0"/>
              <a:t>26.02.2025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F1881-FCA2-4D96-85C8-97E589D1BCE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6327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43FB-0EBB-48E6-BEBD-2EF4A4006C50}" type="datetimeFigureOut">
              <a:rPr lang="ru-RU" smtClean="0"/>
              <a:t>26.02.2025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F1881-FCA2-4D96-85C8-97E589D1BCE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3331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43FB-0EBB-48E6-BEBD-2EF4A4006C50}" type="datetimeFigureOut">
              <a:rPr lang="ru-RU" smtClean="0"/>
              <a:t>26.02.2025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F1881-FCA2-4D96-85C8-97E589D1BCE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7608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43FB-0EBB-48E6-BEBD-2EF4A4006C50}" type="datetimeFigureOut">
              <a:rPr lang="ru-RU" smtClean="0"/>
              <a:t>26.02.2025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F1881-FCA2-4D96-85C8-97E589D1BCE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0187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043FB-0EBB-48E6-BEBD-2EF4A4006C50}" type="datetimeFigureOut">
              <a:rPr lang="ru-RU" smtClean="0"/>
              <a:t>26.02.2025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F1881-FCA2-4D96-85C8-97E589D1BCE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8466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3.jpeg"/><Relationship Id="rId7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10" Type="http://schemas.openxmlformats.org/officeDocument/2006/relationships/image" Target="../media/image14.jpeg"/><Relationship Id="rId4" Type="http://schemas.openxmlformats.org/officeDocument/2006/relationships/image" Target="../media/image2.pn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3.jpeg"/><Relationship Id="rId7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2.png"/><Relationship Id="rId9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35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6" name="TextBox 5"/>
          <p:cNvSpPr txBox="1"/>
          <p:nvPr/>
        </p:nvSpPr>
        <p:spPr>
          <a:xfrm>
            <a:off x="2086707" y="143774"/>
            <a:ext cx="8018585" cy="70788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 «Отдел образования исполнительного комитета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Спасского муниципального района»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9538" t="32154" r="42308" b="46513"/>
          <a:stretch/>
        </p:blipFill>
        <p:spPr>
          <a:xfrm>
            <a:off x="0" y="851660"/>
            <a:ext cx="2683684" cy="844062"/>
          </a:xfrm>
          <a:prstGeom prst="rect">
            <a:avLst/>
          </a:prstGeom>
        </p:spPr>
      </p:pic>
      <p:pic>
        <p:nvPicPr>
          <p:cNvPr id="8" name="Рисунок 689"/>
          <p:cNvPicPr/>
          <p:nvPr/>
        </p:nvPicPr>
        <p:blipFill>
          <a:blip r:embed="rId4">
            <a:alphaModFix amt="50000"/>
          </a:blip>
          <a:stretch/>
        </p:blipFill>
        <p:spPr>
          <a:xfrm>
            <a:off x="11075702" y="113347"/>
            <a:ext cx="696600" cy="1135440"/>
          </a:xfrm>
          <a:prstGeom prst="rect">
            <a:avLst/>
          </a:prstGeom>
          <a:ln w="0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670754" y="2218267"/>
            <a:ext cx="84345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</a:t>
            </a: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6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идеяләр</a:t>
            </a:r>
            <a:r>
              <a:rPr lang="tt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ярминкәсе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71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89"/>
          <p:cNvPicPr/>
          <p:nvPr/>
        </p:nvPicPr>
        <p:blipFill>
          <a:blip r:embed="rId2">
            <a:alphaModFix amt="50000"/>
          </a:blip>
          <a:stretch/>
        </p:blipFill>
        <p:spPr>
          <a:xfrm>
            <a:off x="11075702" y="113347"/>
            <a:ext cx="696600" cy="1135440"/>
          </a:xfrm>
          <a:prstGeom prst="rect">
            <a:avLst/>
          </a:prstGeom>
          <a:ln w="0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086707" y="188930"/>
            <a:ext cx="8417170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«Татар телен популярлаштыру мәктәп газетасыны</a:t>
            </a:r>
            <a:r>
              <a:rPr lang="tt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һәм сайтының роле»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«Роль школьной газеты и сайта в популяризации татарского языка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9538" t="32154" r="42308" b="46513"/>
          <a:stretch/>
        </p:blipFill>
        <p:spPr>
          <a:xfrm>
            <a:off x="140678" y="1115755"/>
            <a:ext cx="2683684" cy="844062"/>
          </a:xfrm>
          <a:prstGeom prst="rect">
            <a:avLst/>
          </a:prstGeom>
        </p:spPr>
      </p:pic>
      <p:sp>
        <p:nvSpPr>
          <p:cNvPr id="2" name="AutoShape 2" descr="https://psv4.userapi.com/s/v1/d/LKYdUL6CJWuNujyevBzYoZmCt2aCo7GBDN1C8C_ZYyh34qepYNPLtcNZCxp__eFj8nnYmjw9wmJUJXZArJbXlAj4Bx6N-DhTVQCy31OfqWojrXMZ/IMG_20250206_08423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" t="23076" r="15945" b="31795"/>
          <a:stretch/>
        </p:blipFill>
        <p:spPr>
          <a:xfrm>
            <a:off x="460375" y="2240311"/>
            <a:ext cx="2902700" cy="2299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216730" y="5103233"/>
            <a:ext cx="36440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Гаряпова Галия Накифовна, учитель родного (татарского) языка и литературы 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«Никольская СОШ», высшая квалификационная категория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39923" t="39812" r="23692" b="5487"/>
          <a:stretch/>
        </p:blipFill>
        <p:spPr>
          <a:xfrm>
            <a:off x="4259368" y="1115755"/>
            <a:ext cx="2543907" cy="2151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6025" t="24313" r="11164" b="16953"/>
          <a:stretch/>
        </p:blipFill>
        <p:spPr>
          <a:xfrm>
            <a:off x="6321779" y="3397956"/>
            <a:ext cx="5102224" cy="3005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1710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89"/>
          <p:cNvPicPr/>
          <p:nvPr/>
        </p:nvPicPr>
        <p:blipFill>
          <a:blip r:embed="rId2">
            <a:alphaModFix amt="50000"/>
          </a:blip>
          <a:stretch/>
        </p:blipFill>
        <p:spPr>
          <a:xfrm>
            <a:off x="11075702" y="113347"/>
            <a:ext cx="696600" cy="1135440"/>
          </a:xfrm>
          <a:prstGeom prst="rect">
            <a:avLst/>
          </a:prstGeom>
          <a:ln w="0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086707" y="188930"/>
            <a:ext cx="8417170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«Татар телен популярлаштыру мәктәп газетасыны</a:t>
            </a:r>
            <a:r>
              <a:rPr lang="tt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һәм сайтының роле»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«Роль школьной газеты и сайта в популяризации татарского языка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9538" t="32154" r="42308" b="46513"/>
          <a:stretch/>
        </p:blipFill>
        <p:spPr>
          <a:xfrm>
            <a:off x="33865" y="862863"/>
            <a:ext cx="2683684" cy="844062"/>
          </a:xfrm>
          <a:prstGeom prst="rect">
            <a:avLst/>
          </a:prstGeom>
        </p:spPr>
      </p:pic>
      <p:sp>
        <p:nvSpPr>
          <p:cNvPr id="2" name="AutoShape 2" descr="https://psv4.userapi.com/s/v1/d/LKYdUL6CJWuNujyevBzYoZmCt2aCo7GBDN1C8C_ZYyh34qepYNPLtcNZCxp__eFj8nnYmjw9wmJUJXZArJbXlAj4Bx6N-DhTVQCy31OfqWojrXMZ/IMG_20250206_08423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25911" t="30844" r="12617" b="23181"/>
          <a:stretch/>
        </p:blipFill>
        <p:spPr>
          <a:xfrm>
            <a:off x="5825066" y="1115755"/>
            <a:ext cx="6366934" cy="3783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27744" t="24346" r="14368" b="13443"/>
          <a:stretch/>
        </p:blipFill>
        <p:spPr>
          <a:xfrm>
            <a:off x="33865" y="2240311"/>
            <a:ext cx="5791201" cy="412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6227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89"/>
          <p:cNvPicPr/>
          <p:nvPr/>
        </p:nvPicPr>
        <p:blipFill>
          <a:blip r:embed="rId2">
            <a:alphaModFix amt="50000"/>
          </a:blip>
          <a:stretch/>
        </p:blipFill>
        <p:spPr>
          <a:xfrm>
            <a:off x="11075702" y="113347"/>
            <a:ext cx="696600" cy="1135440"/>
          </a:xfrm>
          <a:prstGeom prst="rect">
            <a:avLst/>
          </a:prstGeom>
          <a:ln w="0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086707" y="188930"/>
            <a:ext cx="8417170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«Татар телен популярлаштыру мәктәп газетасыны</a:t>
            </a:r>
            <a:r>
              <a:rPr lang="tt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һәм сайтының роле»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«Роль школьной газеты и сайта в популяризации татарского языка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9538" t="32154" r="42308" b="46513"/>
          <a:stretch/>
        </p:blipFill>
        <p:spPr>
          <a:xfrm>
            <a:off x="0" y="803106"/>
            <a:ext cx="2683684" cy="844062"/>
          </a:xfrm>
          <a:prstGeom prst="rect">
            <a:avLst/>
          </a:prstGeom>
        </p:spPr>
      </p:pic>
      <p:sp>
        <p:nvSpPr>
          <p:cNvPr id="2" name="AutoShape 2" descr="https://psv4.userapi.com/s/v1/d/LKYdUL6CJWuNujyevBzYoZmCt2aCo7GBDN1C8C_ZYyh34qepYNPLtcNZCxp__eFj8nnYmjw9wmJUJXZArJbXlAj4Bx6N-DhTVQCy31OfqWojrXMZ/IMG_20250206_08423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25570" t="23232" r="10405" b="15198"/>
          <a:stretch/>
        </p:blipFill>
        <p:spPr>
          <a:xfrm>
            <a:off x="0" y="1647168"/>
            <a:ext cx="6524980" cy="4802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820" y="803106"/>
            <a:ext cx="2538780" cy="3385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327" y="3920723"/>
            <a:ext cx="3371615" cy="2528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9356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39"/>
            <a:ext cx="12192000" cy="6963508"/>
          </a:xfrm>
          <a:prstGeom prst="rect">
            <a:avLst/>
          </a:prstGeom>
        </p:spPr>
      </p:pic>
      <p:pic>
        <p:nvPicPr>
          <p:cNvPr id="6" name="Рисунок 689"/>
          <p:cNvPicPr/>
          <p:nvPr/>
        </p:nvPicPr>
        <p:blipFill>
          <a:blip r:embed="rId3">
            <a:alphaModFix amt="50000"/>
          </a:blip>
          <a:stretch/>
        </p:blipFill>
        <p:spPr>
          <a:xfrm>
            <a:off x="11075702" y="113347"/>
            <a:ext cx="696600" cy="1135440"/>
          </a:xfrm>
          <a:prstGeom prst="rect">
            <a:avLst/>
          </a:prstGeom>
          <a:ln w="0"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890953" y="1450429"/>
            <a:ext cx="474784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2024-2025 учебный год:</a:t>
            </a:r>
          </a:p>
          <a:p>
            <a:r>
              <a:rPr lang="ru-RU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13 общеобразовательных учреждений:</a:t>
            </a:r>
          </a:p>
          <a:p>
            <a:r>
              <a:rPr lang="ru-RU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9 – средних</a:t>
            </a:r>
          </a:p>
          <a:p>
            <a:r>
              <a:rPr lang="ru-RU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 – основная </a:t>
            </a:r>
          </a:p>
          <a:p>
            <a:r>
              <a:rPr lang="ru-RU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 – санаторная школа-интернат</a:t>
            </a:r>
          </a:p>
          <a:p>
            <a:r>
              <a:rPr lang="ru-RU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 – кадетская школа-интернат</a:t>
            </a:r>
          </a:p>
          <a:p>
            <a:r>
              <a:rPr lang="ru-RU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 – школа, для детей с </a:t>
            </a:r>
            <a:r>
              <a:rPr lang="ru-RU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ОВЗ</a:t>
            </a:r>
            <a:endParaRPr lang="ru-RU" b="1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30652" y="2110154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МБОУ «Иске-</a:t>
            </a:r>
            <a:r>
              <a:rPr lang="ru-RU" b="1" dirty="0" err="1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Рязяпская</a:t>
            </a:r>
            <a:r>
              <a:rPr lang="ru-RU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СОШ» + 2 филиала (МБОУ «</a:t>
            </a:r>
            <a:r>
              <a:rPr lang="ru-RU" b="1" dirty="0" err="1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Каюковская</a:t>
            </a:r>
            <a:r>
              <a:rPr lang="ru-RU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ОШ»,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МБОУ «</a:t>
            </a:r>
            <a:r>
              <a:rPr lang="ru-RU" b="1" dirty="0" err="1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Ямбухтинская</a:t>
            </a:r>
            <a:r>
              <a:rPr lang="ru-RU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СОШ»)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 обучением на родном (татарском) языке</a:t>
            </a:r>
            <a:endParaRPr lang="ru-RU" b="1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9612933" y="2083133"/>
            <a:ext cx="568433" cy="1254369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0328032" y="2275673"/>
            <a:ext cx="1732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45 чел</a:t>
            </a:r>
            <a:r>
              <a:rPr lang="ru-RU" dirty="0" smtClean="0"/>
              <a:t>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Охват – 21,03 %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0953" y="3994611"/>
            <a:ext cx="6599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 – школа с чувашским этнокультурным компонентом </a:t>
            </a:r>
            <a:r>
              <a:rPr lang="ru-RU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(9 чел.)</a:t>
            </a:r>
            <a:endParaRPr lang="ru-RU" b="1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4370" y="504807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Century Gothic" panose="020B0502020202020204" pitchFamily="34" charset="0"/>
                <a:ea typeface="Cambria Math" panose="02040503050406030204" pitchFamily="18" charset="0"/>
              </a:rPr>
              <a:t>Изучают </a:t>
            </a:r>
            <a:r>
              <a:rPr lang="ru-RU" b="1" i="1" dirty="0" smtClean="0">
                <a:solidFill>
                  <a:srgbClr val="002060"/>
                </a:solidFill>
                <a:latin typeface="Century Gothic" panose="020B0502020202020204" pitchFamily="34" charset="0"/>
                <a:ea typeface="Cambria Math" panose="02040503050406030204" pitchFamily="18" charset="0"/>
              </a:rPr>
              <a:t>родной  язык: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Century Gothic" panose="020B0502020202020204" pitchFamily="34" charset="0"/>
                <a:ea typeface="Cambria Math" panose="02040503050406030204" pitchFamily="18" charset="0"/>
              </a:rPr>
              <a:t>Татарский и государственный  </a:t>
            </a:r>
            <a:r>
              <a:rPr lang="ru-RU" b="1" i="1" dirty="0">
                <a:solidFill>
                  <a:srgbClr val="002060"/>
                </a:solidFill>
                <a:latin typeface="Century Gothic" panose="020B0502020202020204" pitchFamily="34" charset="0"/>
                <a:ea typeface="Cambria Math" panose="02040503050406030204" pitchFamily="18" charset="0"/>
              </a:rPr>
              <a:t>– </a:t>
            </a:r>
            <a:r>
              <a:rPr lang="ru-RU" b="1" i="1" dirty="0">
                <a:solidFill>
                  <a:srgbClr val="FF0000"/>
                </a:solidFill>
                <a:latin typeface="Century Gothic" panose="020B0502020202020204" pitchFamily="34" charset="0"/>
                <a:ea typeface="Cambria Math" panose="02040503050406030204" pitchFamily="18" charset="0"/>
              </a:rPr>
              <a:t>54,13%</a:t>
            </a:r>
          </a:p>
          <a:p>
            <a:r>
              <a:rPr lang="ru-RU" b="1" i="1" dirty="0">
                <a:solidFill>
                  <a:srgbClr val="002060"/>
                </a:solidFill>
                <a:latin typeface="Century Gothic" panose="020B0502020202020204" pitchFamily="34" charset="0"/>
                <a:ea typeface="Cambria Math" panose="02040503050406030204" pitchFamily="18" charset="0"/>
              </a:rPr>
              <a:t>Русский –</a:t>
            </a:r>
            <a:r>
              <a:rPr lang="ru-RU" i="1" dirty="0">
                <a:latin typeface="Century Gothic" panose="020B0502020202020204" pitchFamily="34" charset="0"/>
                <a:ea typeface="Cambria Math" panose="02040503050406030204" pitchFamily="18" charset="0"/>
              </a:rPr>
              <a:t> </a:t>
            </a:r>
            <a:r>
              <a:rPr lang="ru-RU" b="1" i="1" dirty="0">
                <a:solidFill>
                  <a:srgbClr val="FF0000"/>
                </a:solidFill>
                <a:latin typeface="Century Gothic" panose="020B0502020202020204" pitchFamily="34" charset="0"/>
                <a:ea typeface="Cambria Math" panose="02040503050406030204" pitchFamily="18" charset="0"/>
              </a:rPr>
              <a:t>45,32%</a:t>
            </a:r>
          </a:p>
          <a:p>
            <a:r>
              <a:rPr lang="ru-RU" b="1" i="1" dirty="0">
                <a:solidFill>
                  <a:srgbClr val="002060"/>
                </a:solidFill>
                <a:latin typeface="Century Gothic" panose="020B0502020202020204" pitchFamily="34" charset="0"/>
                <a:ea typeface="Cambria Math" panose="02040503050406030204" pitchFamily="18" charset="0"/>
              </a:rPr>
              <a:t>Чувашский –</a:t>
            </a:r>
            <a:r>
              <a:rPr lang="ru-RU" i="1" dirty="0">
                <a:latin typeface="Century Gothic" panose="020B0502020202020204" pitchFamily="34" charset="0"/>
                <a:ea typeface="Cambria Math" panose="02040503050406030204" pitchFamily="18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Century Gothic" panose="020B0502020202020204" pitchFamily="34" charset="0"/>
                <a:ea typeface="Cambria Math" panose="02040503050406030204" pitchFamily="18" charset="0"/>
              </a:rPr>
              <a:t>0,55%</a:t>
            </a:r>
            <a:endParaRPr lang="ru-RU" b="1" i="1" dirty="0">
              <a:solidFill>
                <a:srgbClr val="FF0000"/>
              </a:solidFill>
              <a:latin typeface="Century Gothic" panose="020B0502020202020204" pitchFamily="34" charset="0"/>
              <a:ea typeface="Cambria Math" panose="02040503050406030204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426768" y="2614246"/>
            <a:ext cx="825170" cy="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086707" y="188930"/>
            <a:ext cx="8018585" cy="70788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 «Отдел образования исполнительного комитета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Спасского муниципального района»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10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4" y="-45696"/>
            <a:ext cx="12192000" cy="6903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689"/>
          <p:cNvPicPr/>
          <p:nvPr/>
        </p:nvPicPr>
        <p:blipFill>
          <a:blip r:embed="rId3">
            <a:alphaModFix amt="50000"/>
          </a:blip>
          <a:stretch/>
        </p:blipFill>
        <p:spPr>
          <a:xfrm>
            <a:off x="11075702" y="113347"/>
            <a:ext cx="696600" cy="1135440"/>
          </a:xfrm>
          <a:prstGeom prst="rect">
            <a:avLst/>
          </a:prstGeom>
          <a:ln w="0"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17" y="1165389"/>
            <a:ext cx="2606919" cy="3475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265" y="1037942"/>
            <a:ext cx="2963419" cy="22295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50983" y="5028519"/>
            <a:ext cx="2262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Конкурс «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Яз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t-RU" b="1" dirty="0" smtClean="0">
                <a:solidFill>
                  <a:schemeClr val="accent6">
                    <a:lumMod val="50000"/>
                  </a:schemeClr>
                </a:solidFill>
              </a:rPr>
              <a:t>гүзәле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»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81755" y="3359785"/>
            <a:ext cx="4287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Мероприятие, посвященное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А.Алишу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814" y="1552076"/>
            <a:ext cx="2548304" cy="33977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/>
          <p:cNvSpPr txBox="1"/>
          <p:nvPr/>
        </p:nvSpPr>
        <p:spPr>
          <a:xfrm>
            <a:off x="8247184" y="5397851"/>
            <a:ext cx="3716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Квест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игра «Болгар-Дозор»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3" t="17750" b="3072"/>
          <a:stretch/>
        </p:blipFill>
        <p:spPr>
          <a:xfrm>
            <a:off x="3797818" y="3785077"/>
            <a:ext cx="3851301" cy="242659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92190" y="6310235"/>
            <a:ext cx="2262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Конкурс «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Сайяр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»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86707" y="188930"/>
            <a:ext cx="8018585" cy="70788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 «Отдел образования исполнительного комитета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Спасского муниципального района»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89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3508"/>
          </a:xfrm>
          <a:prstGeom prst="rect">
            <a:avLst/>
          </a:prstGeom>
        </p:spPr>
      </p:pic>
      <p:pic>
        <p:nvPicPr>
          <p:cNvPr id="6" name="Рисунок 689"/>
          <p:cNvPicPr/>
          <p:nvPr/>
        </p:nvPicPr>
        <p:blipFill>
          <a:blip r:embed="rId3">
            <a:alphaModFix amt="50000"/>
          </a:blip>
          <a:stretch/>
        </p:blipFill>
        <p:spPr>
          <a:xfrm>
            <a:off x="11075702" y="113347"/>
            <a:ext cx="696600" cy="1135440"/>
          </a:xfrm>
          <a:prstGeom prst="rect">
            <a:avLst/>
          </a:prstGeom>
          <a:ln w="0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086707" y="188930"/>
            <a:ext cx="8018585" cy="70788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 «Отдел образования исполнительного комитета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Спасского муниципального района»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9538" t="32154" r="42308" b="46513"/>
          <a:stretch/>
        </p:blipFill>
        <p:spPr>
          <a:xfrm>
            <a:off x="140678" y="1115755"/>
            <a:ext cx="2683684" cy="8440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82520" y="2485292"/>
            <a:ext cx="892757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Ярминк</a:t>
            </a:r>
            <a:r>
              <a:rPr lang="tt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әнең максаты</a:t>
            </a:r>
            <a:r>
              <a:rPr lang="tt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t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укытучырарның инновацион педагогик тәҗрибәсен ачыклау һәм тарату</a:t>
            </a:r>
          </a:p>
          <a:p>
            <a:endParaRPr lang="tt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ярмарки</a:t>
            </a:r>
            <a:r>
              <a:rPr lang="tt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t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распространение инновационного педагогического опыта  учителей </a:t>
            </a:r>
          </a:p>
          <a:p>
            <a:r>
              <a:rPr lang="tt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549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323" y="3822017"/>
            <a:ext cx="2738357" cy="20089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689"/>
          <p:cNvPicPr/>
          <p:nvPr/>
        </p:nvPicPr>
        <p:blipFill>
          <a:blip r:embed="rId3">
            <a:alphaModFix amt="50000"/>
          </a:blip>
          <a:stretch/>
        </p:blipFill>
        <p:spPr>
          <a:xfrm>
            <a:off x="11075702" y="113347"/>
            <a:ext cx="696600" cy="1135440"/>
          </a:xfrm>
          <a:prstGeom prst="rect">
            <a:avLst/>
          </a:prstGeom>
          <a:ln w="0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06018" y="88732"/>
            <a:ext cx="11016517" cy="67710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«Заманча уен технологияләрен кулланып балалар бакчасында татар телен өйрәтү»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татарскому языку в детском саду с использованием современных игровых технологий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9538" t="32154" r="42308" b="46513"/>
          <a:stretch/>
        </p:blipFill>
        <p:spPr>
          <a:xfrm>
            <a:off x="140678" y="1115755"/>
            <a:ext cx="2683684" cy="844062"/>
          </a:xfrm>
          <a:prstGeom prst="rect">
            <a:avLst/>
          </a:prstGeom>
        </p:spPr>
      </p:pic>
      <p:sp>
        <p:nvSpPr>
          <p:cNvPr id="2" name="AutoShape 6" descr="https://sun9-5.userapi.com/impg/Vp6F0qciRLcN45x0izrPX8Si8i460PVhYnGmqg/cU9K-wqWKl8.jpg?size=1280x960&amp;quality=95&amp;sign=7b4196e89101e319e32e8f0ff59979ca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2057" name="Рисунок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3" t="23007" r="37820" b="12756"/>
          <a:stretch>
            <a:fillRect/>
          </a:stretch>
        </p:blipFill>
        <p:spPr bwMode="auto">
          <a:xfrm>
            <a:off x="140678" y="2178756"/>
            <a:ext cx="3414552" cy="35746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5630346"/>
            <a:ext cx="48292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Сабирова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Алсу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Исмагиловна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воспитатель по обучению татарского языка  детского сада «Антошка»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г.Болгар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квалификационная категория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" t="949" r="-1596" b="6320"/>
          <a:stretch/>
        </p:blipFill>
        <p:spPr bwMode="auto">
          <a:xfrm>
            <a:off x="3993124" y="1341385"/>
            <a:ext cx="2057218" cy="26247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" name="Рисунок 15" descr="C:\Users\Admin\Downloads\IMG_362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798284" y="1633145"/>
            <a:ext cx="2058272" cy="16390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Рисунок 1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166" y="4848493"/>
            <a:ext cx="2770184" cy="18323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1" name="Рисунок 20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89238" y="1869125"/>
            <a:ext cx="2733015" cy="2070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2" name="Рисунок 21" descr="C:\Users\Admin\Downloads\19301eb7-8c6a-4e25-a140-f1f952602964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341132" y="3272170"/>
            <a:ext cx="2061060" cy="31954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1417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3508"/>
          </a:xfrm>
          <a:prstGeom prst="rect">
            <a:avLst/>
          </a:prstGeom>
        </p:spPr>
      </p:pic>
      <p:pic>
        <p:nvPicPr>
          <p:cNvPr id="6" name="Рисунок 689"/>
          <p:cNvPicPr/>
          <p:nvPr/>
        </p:nvPicPr>
        <p:blipFill>
          <a:blip r:embed="rId3">
            <a:alphaModFix amt="50000"/>
          </a:blip>
          <a:stretch/>
        </p:blipFill>
        <p:spPr>
          <a:xfrm>
            <a:off x="11075702" y="113347"/>
            <a:ext cx="696600" cy="1135440"/>
          </a:xfrm>
          <a:prstGeom prst="rect">
            <a:avLst/>
          </a:prstGeom>
          <a:ln w="0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746369" y="187833"/>
            <a:ext cx="10329333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t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 теле дәресләрендә интерактив алымнар куллану.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Лифт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алымы.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интерактивных при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ёмов на уроках татарского языка. Приём «Лифт».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9538" t="32154" r="42308" b="46513"/>
          <a:stretch/>
        </p:blipFill>
        <p:spPr>
          <a:xfrm>
            <a:off x="140678" y="1115755"/>
            <a:ext cx="2683684" cy="8440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24" y="2007645"/>
            <a:ext cx="2789240" cy="2782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40678" y="5036348"/>
            <a:ext cx="43861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Минахметова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Гульнур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Нуховна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учитель родного (татарского) языка и литературы 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ГБООУ «Болгарская санаторная школа-интернат», 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квалификационная категория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890" y="1410034"/>
            <a:ext cx="2651502" cy="19886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6"/>
          <a:stretch/>
        </p:blipFill>
        <p:spPr>
          <a:xfrm>
            <a:off x="4526844" y="3910695"/>
            <a:ext cx="2734533" cy="24803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413" y="4600100"/>
            <a:ext cx="3855889" cy="19458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522" y="1245596"/>
            <a:ext cx="3691467" cy="24476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4027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3508"/>
          </a:xfrm>
          <a:prstGeom prst="rect">
            <a:avLst/>
          </a:prstGeom>
        </p:spPr>
      </p:pic>
      <p:pic>
        <p:nvPicPr>
          <p:cNvPr id="6" name="Рисунок 689"/>
          <p:cNvPicPr/>
          <p:nvPr/>
        </p:nvPicPr>
        <p:blipFill>
          <a:blip r:embed="rId3">
            <a:alphaModFix amt="50000"/>
          </a:blip>
          <a:stretch/>
        </p:blipFill>
        <p:spPr>
          <a:xfrm>
            <a:off x="11075702" y="113347"/>
            <a:ext cx="696600" cy="1135440"/>
          </a:xfrm>
          <a:prstGeom prst="rect">
            <a:avLst/>
          </a:prstGeom>
          <a:ln w="0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746369" y="187833"/>
            <a:ext cx="10329333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t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 теле дәресләрендә интерактив алымнар куллану.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Лифт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алымы.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интерактивных при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ёмов на уроках татарского языка. Приём «Лифт».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9538" t="32154" r="42308" b="46513"/>
          <a:stretch/>
        </p:blipFill>
        <p:spPr>
          <a:xfrm>
            <a:off x="140678" y="1115755"/>
            <a:ext cx="2683684" cy="8440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/>
          <a:srcRect l="33772" t="21612" r="18912" b="17899"/>
          <a:stretch/>
        </p:blipFill>
        <p:spPr>
          <a:xfrm>
            <a:off x="1847903" y="1753608"/>
            <a:ext cx="9227799" cy="5004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365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3508"/>
          </a:xfrm>
          <a:prstGeom prst="rect">
            <a:avLst/>
          </a:prstGeom>
        </p:spPr>
      </p:pic>
      <p:pic>
        <p:nvPicPr>
          <p:cNvPr id="6" name="Рисунок 689"/>
          <p:cNvPicPr/>
          <p:nvPr/>
        </p:nvPicPr>
        <p:blipFill>
          <a:blip r:embed="rId3">
            <a:alphaModFix amt="50000"/>
          </a:blip>
          <a:stretch/>
        </p:blipFill>
        <p:spPr>
          <a:xfrm>
            <a:off x="11075702" y="113347"/>
            <a:ext cx="696600" cy="1135440"/>
          </a:xfrm>
          <a:prstGeom prst="rect">
            <a:avLst/>
          </a:prstGeom>
          <a:ln w="0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746369" y="187833"/>
            <a:ext cx="10329333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t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 теле дәресләрендә интерактив алымнар куллану.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Лифт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алымы.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интерактивных при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ёмов на уроках татарского языка. Приём «Лифт».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9538" t="32154" r="42308" b="46513"/>
          <a:stretch/>
        </p:blipFill>
        <p:spPr>
          <a:xfrm>
            <a:off x="140678" y="1115755"/>
            <a:ext cx="2683684" cy="8440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34461" t="22718" r="19231" b="15060"/>
          <a:stretch/>
        </p:blipFill>
        <p:spPr>
          <a:xfrm>
            <a:off x="2120573" y="1617005"/>
            <a:ext cx="8663355" cy="533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0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3508"/>
          </a:xfrm>
          <a:prstGeom prst="rect">
            <a:avLst/>
          </a:prstGeom>
        </p:spPr>
      </p:pic>
      <p:pic>
        <p:nvPicPr>
          <p:cNvPr id="6" name="Рисунок 689"/>
          <p:cNvPicPr/>
          <p:nvPr/>
        </p:nvPicPr>
        <p:blipFill>
          <a:blip r:embed="rId3">
            <a:alphaModFix amt="50000"/>
          </a:blip>
          <a:stretch/>
        </p:blipFill>
        <p:spPr>
          <a:xfrm>
            <a:off x="11075702" y="113347"/>
            <a:ext cx="696600" cy="1135440"/>
          </a:xfrm>
          <a:prstGeom prst="rect">
            <a:avLst/>
          </a:prstGeom>
          <a:ln w="0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746369" y="187833"/>
            <a:ext cx="10329333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t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 теле дәресләрендә интерактив алымнар куллану.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Лифт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алымы.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интерактивных при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ёмов на уроках татарского языка. Приём «Лифт».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9538" t="32154" r="42308" b="46513"/>
          <a:stretch/>
        </p:blipFill>
        <p:spPr>
          <a:xfrm>
            <a:off x="140678" y="1115755"/>
            <a:ext cx="2683684" cy="8440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34462" t="23265" r="20231" b="16701"/>
          <a:stretch/>
        </p:blipFill>
        <p:spPr>
          <a:xfrm>
            <a:off x="2462987" y="1655728"/>
            <a:ext cx="8612715" cy="5495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851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427</Words>
  <Application>Microsoft Office PowerPoint</Application>
  <PresentationFormat>Широкоэкранный</PresentationFormat>
  <Paragraphs>57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Century Gothic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ROO Миндубаева</dc:creator>
  <cp:lastModifiedBy>ROO Миндубаева</cp:lastModifiedBy>
  <cp:revision>42</cp:revision>
  <dcterms:created xsi:type="dcterms:W3CDTF">2025-02-12T11:39:38Z</dcterms:created>
  <dcterms:modified xsi:type="dcterms:W3CDTF">2025-02-26T13:29:10Z</dcterms:modified>
</cp:coreProperties>
</file>